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E25"/>
    <a:srgbClr val="A3A3A3"/>
    <a:srgbClr val="00E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5712" autoAdjust="0"/>
  </p:normalViewPr>
  <p:slideViewPr>
    <p:cSldViewPr snapToGrid="0">
      <p:cViewPr varScale="1">
        <p:scale>
          <a:sx n="93" d="100"/>
          <a:sy n="93" d="100"/>
        </p:scale>
        <p:origin x="10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2336F-129A-41C8-8CFF-1A3505C114B5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66DB2-5C04-4A32-B10E-AABE5757C6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66DB2-5C04-4A32-B10E-AABE5757C61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00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66DB2-5C04-4A32-B10E-AABE5757C61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196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A214C-220B-496A-AC45-B6C39819B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E1D867-B84C-4A32-B018-7CEC7A585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76507-4776-4A86-9ACF-9B06713B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AEB6E7-494C-4FA0-AEAE-5F35E85D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B50BB-5907-415F-A1F6-EB4425D2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27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0AC1BC-B1FE-46DB-ABDC-4E05C0E0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E3CB94-D6BB-436C-9BC8-98C457AB2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2D9FD0-FCAB-4115-99F6-02FDB65B9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0F5622-A2CE-4039-8EFF-5C250070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85F07F-8DC3-4DB0-9877-D6FEF463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57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5E1186-3750-4E4A-AAEB-635864A28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C04DA6-34DC-49E4-A2C7-C4BF9154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5DF56B-7A9E-43CC-8778-0FC2C90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EA2A3F-87D2-4DFE-88E7-CB53A353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647182-B66C-46C0-ACEE-C5FA38A2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95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DFE78-DC45-4892-B059-C89DD979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E0CC67-844F-40A3-8184-4C99BA28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BC1360-6A86-4BF7-9326-DD0A8D7E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4395E-C128-4C42-8960-792CB898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1065D-8881-4D50-B744-010DF819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27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DAD4C-48BE-4A4C-944F-5F758023F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962B2D-79CB-4A36-A89D-B39A2C5D5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4D09E8-F2EA-4F26-B8C5-805DE26F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A2C57E-9165-4910-86D0-2EE3F72C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8A6CED-8832-40A9-A16A-54CF2A8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62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29B4F3-65CC-4B28-BC4C-23A938519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5A9A95-0A7B-4EDA-B22F-90DCB0658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F4C112-0031-4142-BBDC-E6CAFF802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201D01-0193-41E5-AD73-82CBA0D0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3F6000-A219-49D3-AE49-20A005FFB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D1F2F4-C9A2-44B9-9B74-58543407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52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3AE8C-FE0B-45C9-B55B-BC991AF5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DF3966-8CE0-4B7A-A841-9D2235875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5D525C-EAB0-4FE8-80B7-D4CC485C8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F5ACA1-0723-45E1-B0F4-945D76270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AE5BD1-6F2A-476D-A19B-04E17BDB6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507974-95B8-470B-BE65-A3B6048B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AFCA4B-2913-4A23-B760-E33E500F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20116C-B49D-4630-8AFA-DE6D4A36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95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74B0D-746A-4234-B087-9EA3EEA7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EC08C19-E8B3-476D-A9F5-632C68A6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39AD73-2010-4D3F-92EF-E3D94769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604C90-37C0-4B44-BAA3-0FC9F272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06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BDE667-3531-4EE7-A8E6-12A75765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A57CB4-FE0B-4413-ADC8-CC169C93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57EF22-8EE8-4A56-812F-1E4A955D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69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C3023-A7D1-44B7-BF92-A8BB59066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0010C5-67B5-4081-BD18-C01DBB896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70DE88-A92D-48D6-873E-973630D01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054B09-DB6A-41EE-A2C1-DD624544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FD5312-C663-41EE-87A7-5DF90A88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E6A048-6FE5-4EAB-A288-0D4E3E9A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84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90933-0EFD-473C-A965-E1EA1567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80C2760-84DA-4D01-AFF3-9AAFEFE11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05D9B9-4B2B-442F-92C2-72B2F0688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4FF0E9-7818-41A1-8B53-9DA66BE3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025821-E194-4E9B-8DA0-D43B71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CDFB4A-B283-4648-BAEA-80D07DEA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11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31047-F51A-48EE-917D-F702794A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80D062-7291-4177-BB9A-D6F9C0F57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0A16F6-9ECD-4A90-91F9-5E924A16A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98555-6FB7-4E29-B8A8-8042C5FDDBE7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0380EE-73BF-4422-9BD6-CDA20EA78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F75111-DFEC-43B0-B4F1-4077BD163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C39D-006B-4A43-9DD7-306A1136E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51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3.png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image" Target="../media/image19.em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6" Type="http://schemas.microsoft.com/office/2007/relationships/hdphoto" Target="../media/hdphoto7.wdp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36AB3-6A4B-41C7-BA53-4AEC53C5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Disclaimer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8B4EF-59D5-4C3F-91E9-0382D42B4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Everything You see in this presentation is </a:t>
            </a:r>
            <a:r>
              <a:rPr lang="en-US" dirty="0" err="1">
                <a:solidFill>
                  <a:schemeClr val="bg1"/>
                </a:solidFill>
              </a:rPr>
              <a:t>publicism</a:t>
            </a:r>
            <a:r>
              <a:rPr lang="en-US" dirty="0">
                <a:solidFill>
                  <a:schemeClr val="bg1"/>
                </a:solidFill>
              </a:rPr>
              <a:t>. It's not addressed to any of You personally. This is my own opinion, formed by me. Exists articles that attempt to refute this opinion. I want to note that the absence of details, intentionally excluded from the presentation in order to simplify perception, is not considered a reason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for refuting my presentation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by articles, books, etc. I Also want to note that my opinion is supported by some articles of other people. I do not impose this opinion on anyone. Any coincidence to consider casual. </a:t>
            </a:r>
            <a:r>
              <a:rPr lang="en-US" u="sng" dirty="0">
                <a:solidFill>
                  <a:schemeClr val="bg1"/>
                </a:solidFill>
              </a:rPr>
              <a:t>You decide to APPLY this material to yourself or NOT.</a:t>
            </a:r>
            <a:r>
              <a:rPr lang="en-US" dirty="0">
                <a:solidFill>
                  <a:schemeClr val="bg1"/>
                </a:solidFill>
              </a:rPr>
              <a:t> I also pay attention to an important detail: </a:t>
            </a:r>
            <a:r>
              <a:rPr lang="en-US" u="sng" dirty="0">
                <a:solidFill>
                  <a:schemeClr val="bg1"/>
                </a:solidFill>
              </a:rPr>
              <a:t>all the arguments about quality belong to the production level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1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100"/>
                            </p:stCondLst>
                            <p:childTnLst>
                              <p:par>
                                <p:cTn id="1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6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3">
            <a:extLst>
              <a:ext uri="{FF2B5EF4-FFF2-40B4-BE49-F238E27FC236}">
                <a16:creationId xmlns:a16="http://schemas.microsoft.com/office/drawing/2014/main" id="{4E3E51D8-7016-4A18-83A9-7C14064F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342900"/>
            <a:ext cx="11315700" cy="195702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774FB0-4BA2-480A-8398-FB0433BE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66" y="2425626"/>
            <a:ext cx="6674634" cy="443237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EDB690-F3E6-4594-B09E-5B52A8BD3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4" r="18117" b="7924"/>
          <a:stretch/>
        </p:blipFill>
        <p:spPr>
          <a:xfrm>
            <a:off x="0" y="0"/>
            <a:ext cx="6462445" cy="5664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24BA5-0720-4FE2-B32A-57B038398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12" y="342900"/>
            <a:ext cx="4515564" cy="309941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297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3">
            <a:extLst>
              <a:ext uri="{FF2B5EF4-FFF2-40B4-BE49-F238E27FC236}">
                <a16:creationId xmlns:a16="http://schemas.microsoft.com/office/drawing/2014/main" id="{4E3E51D8-7016-4A18-83A9-7C14064F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342900"/>
            <a:ext cx="11315700" cy="195702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C5C93-F0EA-47FD-89B5-9D51A4BC6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708" b="31686"/>
          <a:stretch/>
        </p:blipFill>
        <p:spPr>
          <a:xfrm>
            <a:off x="0" y="-302518"/>
            <a:ext cx="6863137" cy="5552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B7D83C-95DD-4DBE-9F5B-887432A9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137" y="-483908"/>
            <a:ext cx="5328863" cy="39129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9CB915-221D-4005-8920-7288F371D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82" y="3325647"/>
            <a:ext cx="6181618" cy="35323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9FE15B-6FB4-4CD6-90A7-E8F6183356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37" b="33365"/>
          <a:stretch/>
        </p:blipFill>
        <p:spPr>
          <a:xfrm>
            <a:off x="0" y="5250094"/>
            <a:ext cx="6010382" cy="19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5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3">
            <a:extLst>
              <a:ext uri="{FF2B5EF4-FFF2-40B4-BE49-F238E27FC236}">
                <a16:creationId xmlns:a16="http://schemas.microsoft.com/office/drawing/2014/main" id="{4E3E51D8-7016-4A18-83A9-7C14064F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342900"/>
            <a:ext cx="11315700" cy="195702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C72985-0B52-46D3-BE00-36C0EFBDA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5C1E1D-85FB-476F-8EB8-9B7C248D3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1146">
                        <a14:foregroundMark x1="10208" y1="44063" x2="13229" y2="49583"/>
                        <a14:foregroundMark x1="43750" y1="15417" x2="47083" y2="14896"/>
                        <a14:foregroundMark x1="89479" y1="38229" x2="91146" y2="40417"/>
                        <a14:foregroundMark x1="79271" y1="81771" x2="80313" y2="73021"/>
                        <a14:foregroundMark x1="28125" y1="86979" x2="28854" y2="83750"/>
                        <a14:foregroundMark x1="23646" y1="23333" x2="23646" y2="23333"/>
                        <a14:foregroundMark x1="15104" y1="16458" x2="15104" y2="16458"/>
                        <a14:foregroundMark x1="23958" y1="22604" x2="23438" y2="21146"/>
                        <a14:foregroundMark x1="14271" y1="16042" x2="15208" y2="16563"/>
                        <a14:foregroundMark x1="13750" y1="43750" x2="15937" y2="42083"/>
                        <a14:foregroundMark x1="10729" y1="41250" x2="11875" y2="40417"/>
                        <a14:foregroundMark x1="71771" y1="12604" x2="72083" y2="13542"/>
                        <a14:foregroundMark x1="50833" y1="74896" x2="51146" y2="75417"/>
                        <a14:foregroundMark x1="12083" y1="40833" x2="11563" y2="40000"/>
                        <a14:foregroundMark x1="11875" y1="40521" x2="10938" y2="40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0500" y="-73752"/>
            <a:ext cx="4631824" cy="463182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3C16AC-57FB-45B1-A093-4A4B1C27B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57" b="99571" l="1441" r="99424">
                        <a14:foregroundMark x1="25793" y1="46996" x2="17579" y2="49571"/>
                        <a14:foregroundMark x1="17579" y1="49571" x2="19597" y2="49356"/>
                        <a14:foregroundMark x1="1441" y1="55579" x2="1729" y2="66309"/>
                        <a14:foregroundMark x1="3602" y1="90343" x2="82277" y2="91202"/>
                        <a14:foregroundMark x1="3602" y1="98498" x2="88040" y2="98498"/>
                        <a14:foregroundMark x1="88040" y1="98498" x2="94957" y2="94635"/>
                        <a14:foregroundMark x1="94957" y1="94635" x2="95101" y2="87124"/>
                        <a14:foregroundMark x1="97262" y1="87339" x2="98847" y2="98069"/>
                        <a14:foregroundMark x1="98847" y1="98069" x2="91787" y2="99571"/>
                        <a14:foregroundMark x1="94092" y1="57296" x2="99424" y2="66953"/>
                        <a14:foregroundMark x1="99424" y1="66953" x2="96110" y2="68455"/>
                        <a14:foregroundMark x1="73487" y1="44635" x2="78386" y2="54077"/>
                        <a14:foregroundMark x1="78386" y1="54077" x2="78386" y2="549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97412">
            <a:off x="-535179" y="3511043"/>
            <a:ext cx="6610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4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7667B-DAD4-40A5-B792-ACF3F12E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8507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321E2-71F5-47C8-825F-0F304AB43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384" y="2976460"/>
            <a:ext cx="10589231" cy="90508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glow rad="444500">
                    <a:schemeClr val="bg1">
                      <a:alpha val="84000"/>
                    </a:schemeClr>
                  </a:glow>
                </a:effectLst>
                <a:latin typeface="Lucida Fax" panose="02060602050505020204" pitchFamily="18" charset="0"/>
              </a:rPr>
              <a:t>Thank you for your attention!</a:t>
            </a:r>
            <a:endParaRPr lang="ru-RU" dirty="0">
              <a:effectLst>
                <a:glow rad="444500">
                  <a:schemeClr val="bg1">
                    <a:alpha val="84000"/>
                  </a:schemeClr>
                </a:glo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80091-E8C6-44AC-80DC-0C7CBF180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531" r="91563">
                        <a14:foregroundMark x1="90938" y1="31707" x2="91563" y2="40488"/>
                        <a14:foregroundMark x1="9531" y1="40488" x2="9531" y2="487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313487"/>
            <a:ext cx="2483647" cy="1591086"/>
          </a:xfrm>
          <a:prstGeom prst="rect">
            <a:avLst/>
          </a:prstGeom>
        </p:spPr>
      </p:pic>
      <p:sp>
        <p:nvSpPr>
          <p:cNvPr id="6" name="Объект 3">
            <a:extLst>
              <a:ext uri="{FF2B5EF4-FFF2-40B4-BE49-F238E27FC236}">
                <a16:creationId xmlns:a16="http://schemas.microsoft.com/office/drawing/2014/main" id="{07A196A0-0C94-4912-A3FE-D307F6C5500D}"/>
              </a:ext>
            </a:extLst>
          </p:cNvPr>
          <p:cNvSpPr txBox="1">
            <a:spLocks/>
          </p:cNvSpPr>
          <p:nvPr/>
        </p:nvSpPr>
        <p:spPr>
          <a:xfrm>
            <a:off x="1130157" y="5195902"/>
            <a:ext cx="5876818" cy="6913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P.S. Sorry about the broken </a:t>
            </a:r>
            <a:r>
              <a:rPr lang="en-US" i="1" dirty="0" err="1"/>
              <a:t>rose-coloured</a:t>
            </a:r>
            <a:r>
              <a:rPr lang="en-US" i="1" dirty="0"/>
              <a:t> glasses if you had them.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9731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D0B647-84F5-40D6-855E-5C0BDAD1E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321E2-71F5-47C8-825F-0F304AB43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00761"/>
            <a:ext cx="11904324" cy="2456478"/>
          </a:xfrm>
          <a:effectLst/>
        </p:spPr>
        <p:txBody>
          <a:bodyPr>
            <a:noAutofit/>
          </a:bodyPr>
          <a:lstStyle/>
          <a:p>
            <a:r>
              <a:rPr lang="en-US" sz="8000" dirty="0">
                <a:effectLst>
                  <a:glow rad="444500">
                    <a:schemeClr val="bg1">
                      <a:alpha val="84000"/>
                    </a:schemeClr>
                  </a:glow>
                </a:effectLst>
                <a:latin typeface="Algerian" panose="04020705040A02060702" pitchFamily="82" charset="0"/>
              </a:rPr>
              <a:t>         Want to become </a:t>
            </a:r>
            <a:br>
              <a:rPr lang="en-US" sz="8000" dirty="0">
                <a:effectLst>
                  <a:glow rad="444500">
                    <a:schemeClr val="bg1">
                      <a:alpha val="84000"/>
                    </a:schemeClr>
                  </a:glow>
                </a:effectLst>
                <a:latin typeface="Algerian" panose="04020705040A02060702" pitchFamily="82" charset="0"/>
              </a:rPr>
            </a:br>
            <a:r>
              <a:rPr lang="en-US" sz="8000" dirty="0">
                <a:effectLst>
                  <a:glow rad="444500">
                    <a:schemeClr val="bg1">
                      <a:alpha val="84000"/>
                    </a:schemeClr>
                  </a:glow>
                </a:effectLst>
                <a:latin typeface="Algerian" panose="04020705040A02060702" pitchFamily="82" charset="0"/>
              </a:rPr>
              <a:t>a programmer</a:t>
            </a:r>
            <a:endParaRPr lang="ru-RU" sz="8000" dirty="0">
              <a:effectLst>
                <a:glow rad="444500">
                  <a:schemeClr val="bg1">
                    <a:alpha val="84000"/>
                  </a:schemeClr>
                </a:glo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BA28F1-9DEE-4E53-894C-9405FD25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0"/>
            <a:ext cx="2857500" cy="952500"/>
          </a:xfrm>
          <a:prstGeom prst="rect">
            <a:avLst/>
          </a:prstGeom>
          <a:effectLst>
            <a:glow rad="241300">
              <a:schemeClr val="bg1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3827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25933C-D170-42D0-8FBD-9A0BDB655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4"/>
          <a:stretch/>
        </p:blipFill>
        <p:spPr>
          <a:xfrm>
            <a:off x="4827815" y="-228600"/>
            <a:ext cx="7897586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249B5A-FF77-4009-B359-323E5CE9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6900"/>
            <a:ext cx="7115618" cy="2451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E22383-B31E-4B6E-B28F-055854C50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7813" l="1875" r="98438">
                        <a14:foregroundMark x1="4375" y1="12188" x2="2813" y2="91250"/>
                        <a14:foregroundMark x1="2813" y1="91250" x2="44688" y2="92188"/>
                        <a14:foregroundMark x1="44688" y1="92188" x2="71875" y2="89375"/>
                        <a14:foregroundMark x1="3750" y1="33438" x2="4375" y2="87188"/>
                        <a14:foregroundMark x1="2813" y1="10000" x2="17813" y2="2813"/>
                        <a14:foregroundMark x1="17813" y1="2813" x2="36875" y2="1875"/>
                        <a14:foregroundMark x1="36875" y1="1875" x2="91875" y2="2500"/>
                        <a14:foregroundMark x1="91875" y1="2500" x2="78750" y2="35625"/>
                        <a14:foregroundMark x1="78750" y1="35625" x2="64375" y2="44063"/>
                        <a14:foregroundMark x1="64375" y1="44063" x2="56250" y2="27500"/>
                        <a14:foregroundMark x1="56250" y1="27500" x2="74375" y2="21250"/>
                        <a14:foregroundMark x1="74375" y1="21250" x2="85625" y2="43125"/>
                        <a14:foregroundMark x1="58438" y1="23438" x2="82188" y2="65625"/>
                        <a14:foregroundMark x1="82188" y1="65625" x2="80313" y2="42813"/>
                        <a14:foregroundMark x1="80313" y1="42813" x2="68750" y2="65000"/>
                        <a14:foregroundMark x1="68750" y1="65000" x2="79063" y2="42188"/>
                        <a14:foregroundMark x1="79063" y1="42188" x2="63438" y2="45938"/>
                        <a14:foregroundMark x1="63438" y1="45938" x2="74688" y2="32500"/>
                        <a14:foregroundMark x1="74688" y1="32500" x2="56563" y2="42500"/>
                        <a14:foregroundMark x1="56563" y1="42500" x2="71875" y2="37500"/>
                        <a14:foregroundMark x1="71875" y1="37500" x2="87500" y2="20938"/>
                        <a14:foregroundMark x1="87500" y1="20938" x2="74375" y2="50313"/>
                        <a14:foregroundMark x1="74375" y1="50313" x2="73125" y2="29688"/>
                        <a14:foregroundMark x1="73125" y1="29688" x2="73750" y2="46875"/>
                        <a14:foregroundMark x1="73750" y1="46875" x2="71250" y2="29688"/>
                        <a14:foregroundMark x1="71250" y1="29688" x2="63750" y2="48750"/>
                        <a14:foregroundMark x1="63750" y1="48750" x2="65625" y2="30938"/>
                        <a14:foregroundMark x1="65625" y1="30938" x2="68438" y2="47500"/>
                        <a14:foregroundMark x1="68438" y1="47500" x2="90625" y2="40313"/>
                        <a14:foregroundMark x1="90625" y1="40313" x2="76875" y2="50000"/>
                        <a14:foregroundMark x1="76875" y1="50000" x2="76563" y2="50000"/>
                        <a14:foregroundMark x1="18438" y1="3438" x2="3438" y2="7813"/>
                        <a14:foregroundMark x1="3438" y1="7813" x2="2813" y2="75313"/>
                        <a14:foregroundMark x1="2813" y1="75313" x2="9375" y2="89688"/>
                        <a14:foregroundMark x1="9375" y1="89688" x2="47813" y2="85938"/>
                        <a14:foregroundMark x1="47813" y1="85938" x2="63438" y2="85938"/>
                        <a14:foregroundMark x1="61250" y1="87500" x2="78438" y2="87188"/>
                        <a14:foregroundMark x1="78438" y1="87188" x2="94375" y2="87188"/>
                        <a14:foregroundMark x1="94375" y1="87188" x2="76250" y2="92500"/>
                        <a14:foregroundMark x1="76250" y1="92500" x2="16875" y2="93125"/>
                        <a14:foregroundMark x1="16875" y1="93125" x2="16875" y2="93125"/>
                        <a14:foregroundMark x1="4063" y1="94688" x2="90313" y2="94688"/>
                        <a14:foregroundMark x1="10938" y1="97813" x2="92500" y2="97813"/>
                        <a14:foregroundMark x1="93125" y1="96563" x2="97813" y2="18438"/>
                        <a14:foregroundMark x1="97813" y1="50000" x2="97813" y2="94375"/>
                        <a14:foregroundMark x1="99063" y1="23438" x2="98438" y2="7187"/>
                        <a14:foregroundMark x1="98438" y1="7187" x2="87500" y2="5000"/>
                        <a14:foregroundMark x1="96875" y1="4375" x2="96875" y2="4375"/>
                        <a14:foregroundMark x1="11250" y1="4688" x2="11250" y2="4688"/>
                        <a14:foregroundMark x1="8125" y1="4688" x2="8125" y2="4688"/>
                        <a14:foregroundMark x1="4688" y1="3438" x2="4688" y2="3438"/>
                        <a14:foregroundMark x1="1875" y1="4688" x2="1875" y2="4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951" y="411037"/>
            <a:ext cx="3548483" cy="354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2AD278-3552-4B6D-A2E8-AEE27CC6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146" y="0"/>
            <a:ext cx="4926854" cy="3657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4813BC-C5AC-469F-B4AC-AB0342BE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26" y="1828800"/>
            <a:ext cx="7493459" cy="5178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A31437-141F-4B1C-B947-71F9E3632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84" y="-87923"/>
            <a:ext cx="8642839" cy="4749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6CD71-E05E-4C1C-B59C-F3E55B28F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45" b="99310" l="6461" r="93165">
                        <a14:foregroundMark x1="33614" y1="46724" x2="30993" y2="31897"/>
                        <a14:foregroundMark x1="30993" y1="31897" x2="30993" y2="19310"/>
                        <a14:foregroundMark x1="30993" y1="19310" x2="33240" y2="10172"/>
                        <a14:foregroundMark x1="33240" y1="10172" x2="38483" y2="7586"/>
                        <a14:foregroundMark x1="38483" y1="7586" x2="42603" y2="14310"/>
                        <a14:foregroundMark x1="42603" y1="14310" x2="41292" y2="34483"/>
                        <a14:foregroundMark x1="41292" y1="34483" x2="38483" y2="41207"/>
                        <a14:foregroundMark x1="36049" y1="37759" x2="35206" y2="47241"/>
                        <a14:foregroundMark x1="31929" y1="60517" x2="18820" y2="79138"/>
                        <a14:foregroundMark x1="18820" y1="79138" x2="16011" y2="87759"/>
                        <a14:foregroundMark x1="16011" y1="87759" x2="17509" y2="97586"/>
                        <a14:foregroundMark x1="17509" y1="97586" x2="17697" y2="97931"/>
                        <a14:foregroundMark x1="14419" y1="74828" x2="10487" y2="83276"/>
                        <a14:foregroundMark x1="10487" y1="83276" x2="10393" y2="93276"/>
                        <a14:foregroundMark x1="10393" y1="93276" x2="13764" y2="95862"/>
                        <a14:foregroundMark x1="6648" y1="75862" x2="6554" y2="91724"/>
                        <a14:foregroundMark x1="47285" y1="85000" x2="50749" y2="92931"/>
                        <a14:foregroundMark x1="50749" y1="92931" x2="50936" y2="94483"/>
                        <a14:foregroundMark x1="47753" y1="89655" x2="51498" y2="97241"/>
                        <a14:foregroundMark x1="51498" y1="97241" x2="51498" y2="99310"/>
                        <a14:foregroundMark x1="38483" y1="5517" x2="43352" y2="8966"/>
                        <a14:foregroundMark x1="43352" y1="8966" x2="45599" y2="19483"/>
                        <a14:foregroundMark x1="30150" y1="36379" x2="30150" y2="54310"/>
                        <a14:foregroundMark x1="32116" y1="10345" x2="27247" y2="13966"/>
                        <a14:foregroundMark x1="27247" y1="13966" x2="27154" y2="31379"/>
                        <a14:foregroundMark x1="41573" y1="17241" x2="43633" y2="27069"/>
                        <a14:foregroundMark x1="43633" y1="27069" x2="44007" y2="37414"/>
                        <a14:foregroundMark x1="73783" y1="98103" x2="87734" y2="89310"/>
                        <a14:foregroundMark x1="84551" y1="86552" x2="93258" y2="91724"/>
                        <a14:foregroundMark x1="46348" y1="91552" x2="50187" y2="99310"/>
                        <a14:foregroundMark x1="50187" y1="99310" x2="50187" y2="99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98900"/>
            <a:ext cx="544882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CFF3DA-6E87-424C-8BF3-0EEFADBFD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" y="-970395"/>
            <a:ext cx="12190201" cy="782839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BAE879-550F-4D4C-AC7C-C6C70B8F6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8" y="152774"/>
            <a:ext cx="7044733" cy="670522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25C447-AF28-4401-96BE-9F69B40E9754}"/>
              </a:ext>
            </a:extLst>
          </p:cNvPr>
          <p:cNvSpPr/>
          <p:nvPr/>
        </p:nvSpPr>
        <p:spPr>
          <a:xfrm>
            <a:off x="7486012" y="-102437"/>
            <a:ext cx="273344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Righ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latin typeface="Bookman Old Style" panose="02050604050505020204" pitchFamily="18" charset="0"/>
              </a:rPr>
              <a:t>BE</a:t>
            </a:r>
            <a:endParaRPr lang="ru-RU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0A0F755-B276-4F75-B9CD-0852CC881A94}"/>
              </a:ext>
            </a:extLst>
          </p:cNvPr>
          <p:cNvSpPr/>
          <p:nvPr/>
        </p:nvSpPr>
        <p:spPr>
          <a:xfrm>
            <a:off x="6146575" y="1472109"/>
            <a:ext cx="5633273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1Lef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latin typeface="Bookman Old Style" panose="02050604050505020204" pitchFamily="18" charset="0"/>
              </a:rPr>
              <a:t>LIKE</a:t>
            </a:r>
            <a:endParaRPr lang="ru-RU" sz="1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123C65D-6A0A-4260-A614-DA14FEC639A3}"/>
              </a:ext>
            </a:extLst>
          </p:cNvPr>
          <p:cNvSpPr/>
          <p:nvPr/>
        </p:nvSpPr>
        <p:spPr>
          <a:xfrm>
            <a:off x="5966474" y="3429000"/>
            <a:ext cx="5272597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Front" fov="7200000"/>
              <a:lightRig rig="threePt" dir="t"/>
            </a:scene3d>
            <a:sp3d extrusionH="12700000">
              <a:bevelT w="82550" h="38100" prst="coolSlant"/>
            </a:sp3d>
          </a:bodyPr>
          <a:lstStyle/>
          <a:p>
            <a:pPr algn="ctr"/>
            <a:r>
              <a:rPr lang="en-US" sz="23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latin typeface="Bookman Old Style" panose="02050604050505020204" pitchFamily="18" charset="0"/>
              </a:rPr>
              <a:t>ME</a:t>
            </a:r>
            <a:endParaRPr lang="ru-RU" sz="239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5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0806D5-1FF0-4CD9-B8E1-7F8652F6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7440"/>
            <a:ext cx="3683000" cy="293055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C988D5-94E4-44AC-AE52-58678787ED1C}"/>
              </a:ext>
            </a:extLst>
          </p:cNvPr>
          <p:cNvSpPr/>
          <p:nvPr/>
        </p:nvSpPr>
        <p:spPr>
          <a:xfrm>
            <a:off x="4140200" y="3775040"/>
            <a:ext cx="406400" cy="3632200"/>
          </a:xfrm>
          <a:prstGeom prst="rect">
            <a:avLst/>
          </a:prstGeom>
          <a:gradFill flip="none" rotWithShape="1">
            <a:gsLst>
              <a:gs pos="0">
                <a:srgbClr val="A3A3A3"/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багетная рамка 9">
            <a:extLst>
              <a:ext uri="{FF2B5EF4-FFF2-40B4-BE49-F238E27FC236}">
                <a16:creationId xmlns:a16="http://schemas.microsoft.com/office/drawing/2014/main" id="{C8C8BBBC-7A53-4EEF-8B3E-74EF16B405E1}"/>
              </a:ext>
            </a:extLst>
          </p:cNvPr>
          <p:cNvSpPr/>
          <p:nvPr/>
        </p:nvSpPr>
        <p:spPr>
          <a:xfrm>
            <a:off x="660400" y="279401"/>
            <a:ext cx="7645400" cy="3648040"/>
          </a:xfrm>
          <a:prstGeom prst="bevel">
            <a:avLst>
              <a:gd name="adj" fmla="val 465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F63AAA-257A-4CB8-B8B6-3E9C60E2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200" y="4521199"/>
            <a:ext cx="2336800" cy="2336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9CAC65-8321-4338-823A-AFDD9AD4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042" y="127040"/>
            <a:ext cx="3581400" cy="2387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5D9B05-9A0C-4AA5-928A-4C360FA47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6" r="18359"/>
          <a:stretch/>
        </p:blipFill>
        <p:spPr>
          <a:xfrm>
            <a:off x="5240215" y="758435"/>
            <a:ext cx="2802330" cy="273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2C062E-F1DE-4AB0-B16D-3B9D981E04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57" r="17912"/>
          <a:stretch/>
        </p:blipFill>
        <p:spPr>
          <a:xfrm>
            <a:off x="906021" y="635000"/>
            <a:ext cx="1767254" cy="29841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0DDF3E8-5347-48D6-B48D-8E88EB14C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5" y="1425385"/>
            <a:ext cx="2544206" cy="132906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0EA1ADD-7DE8-4733-8AE3-56C45CBACA29}"/>
              </a:ext>
            </a:extLst>
          </p:cNvPr>
          <p:cNvSpPr/>
          <p:nvPr/>
        </p:nvSpPr>
        <p:spPr>
          <a:xfrm>
            <a:off x="4896302" y="2348165"/>
            <a:ext cx="352532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PROGRAMMER</a:t>
            </a:r>
            <a:endParaRPr lang="ru-RU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59B0673A-194B-49C6-8837-ACD59B27DCD4}"/>
              </a:ext>
            </a:extLst>
          </p:cNvPr>
          <p:cNvSpPr/>
          <p:nvPr/>
        </p:nvSpPr>
        <p:spPr>
          <a:xfrm>
            <a:off x="1932126" y="1939057"/>
            <a:ext cx="663522" cy="376011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8FAB02E2-B902-48EA-B72A-482873B30865}"/>
              </a:ext>
            </a:extLst>
          </p:cNvPr>
          <p:cNvSpPr/>
          <p:nvPr/>
        </p:nvSpPr>
        <p:spPr>
          <a:xfrm>
            <a:off x="4967723" y="1915412"/>
            <a:ext cx="663522" cy="376011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F42E6ED-316A-4833-871D-1EB65D66B4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45" y="2636169"/>
            <a:ext cx="3247140" cy="3874374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26671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901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401"/>
                            </p:stCondLst>
                            <p:childTnLst>
                              <p:par>
                                <p:cTn id="36" presetID="5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901"/>
                            </p:stCondLst>
                            <p:childTnLst>
                              <p:par>
                                <p:cTn id="42" presetID="8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CC3A705-73D1-4970-946B-1B82B472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986" y="953053"/>
            <a:ext cx="12472048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31E92B-8759-4CE2-831C-731ED9395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689536" cy="38047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70F71-1269-450D-8A02-6B8475294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707" y="1"/>
            <a:ext cx="4648291" cy="31005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9AFF68-4347-45B3-96F1-FDC5CCE2B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25462"/>
            <a:ext cx="4343225" cy="28325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760897-982B-47F2-A927-497773249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826" y="4757797"/>
            <a:ext cx="2207754" cy="1560951"/>
          </a:xfrm>
          <a:prstGeom prst="rect">
            <a:avLst/>
          </a:prstGeom>
        </p:spPr>
      </p:pic>
      <p:pic>
        <p:nvPicPr>
          <p:cNvPr id="1026" name="Picture 2" descr="ÐÐ°ÑÑÐ¸Ð½ÐºÐ¸ Ð¿Ð¾ Ð·Ð°Ð¿ÑÐ¾ÑÑ toy for children">
            <a:extLst>
              <a:ext uri="{FF2B5EF4-FFF2-40B4-BE49-F238E27FC236}">
                <a16:creationId xmlns:a16="http://schemas.microsoft.com/office/drawing/2014/main" id="{4523E536-26E9-4C20-B05E-0A266F3CA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667" r="92500">
                        <a14:foregroundMark x1="9667" y1="46500" x2="8833" y2="56167"/>
                        <a14:foregroundMark x1="88500" y1="44667" x2="92500" y2="4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33" y="92773"/>
            <a:ext cx="4279023" cy="427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6AA771E-B0DD-41DF-8D43-8A77F0EAD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75" b="91625" l="10000" r="90000">
                        <a14:foregroundMark x1="37250" y1="36875" x2="62250" y2="37250"/>
                        <a14:foregroundMark x1="18125" y1="13625" x2="13125" y2="9375"/>
                        <a14:foregroundMark x1="86875" y1="11250" x2="87125" y2="8875"/>
                        <a14:foregroundMark x1="33875" y1="87250" x2="40250" y2="91625"/>
                        <a14:foregroundMark x1="40250" y1="91625" x2="65375" y2="91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523" y="4850570"/>
            <a:ext cx="2007430" cy="200743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1627E1-ECC4-4A3F-892C-CB851A0566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6524" y="3465455"/>
            <a:ext cx="5118538" cy="36171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9E2BEF-6F81-44C7-8CF4-5FE73FD149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5700" r="95400">
                        <a14:foregroundMark x1="17800" y1="36100" x2="10100" y2="37200"/>
                        <a14:foregroundMark x1="10100" y1="37200" x2="5700" y2="51900"/>
                        <a14:foregroundMark x1="5700" y1="51900" x2="5700" y2="52100"/>
                        <a14:foregroundMark x1="44600" y1="83000" x2="44500" y2="89300"/>
                        <a14:foregroundMark x1="85200" y1="49200" x2="92800" y2="53300"/>
                        <a14:foregroundMark x1="92800" y1="53300" x2="95800" y2="60100"/>
                        <a14:foregroundMark x1="95800" y1="60100" x2="95400" y2="67400"/>
                        <a14:foregroundMark x1="95400" y1="67400" x2="90800" y2="769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7395" y="2736957"/>
            <a:ext cx="2208077" cy="220807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9AA16F-09ED-470E-9A8C-1A3D978DFBE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706" b="84765" l="9063" r="90563">
                        <a14:foregroundMark x1="48188" y1="9412" x2="48063" y2="8706"/>
                        <a14:foregroundMark x1="11250" y1="44765" x2="9063" y2="45529"/>
                        <a14:foregroundMark x1="43750" y1="80588" x2="49688" y2="84765"/>
                        <a14:foregroundMark x1="49688" y1="84765" x2="56000" y2="83000"/>
                        <a14:foregroundMark x1="88813" y1="42529" x2="90563" y2="47176"/>
                      </a14:backgroundRemoval>
                    </a14:imgEffect>
                  </a14:imgLayer>
                </a14:imgProps>
              </a:ext>
            </a:extLst>
          </a:blip>
          <a:srcRect b="7863"/>
          <a:stretch/>
        </p:blipFill>
        <p:spPr>
          <a:xfrm>
            <a:off x="2956880" y="1446163"/>
            <a:ext cx="3382828" cy="3311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A7E7F-BEDF-4ED2-B60F-CE97CFABB2BF}"/>
              </a:ext>
            </a:extLst>
          </p:cNvPr>
          <p:cNvSpPr txBox="1"/>
          <p:nvPr/>
        </p:nvSpPr>
        <p:spPr>
          <a:xfrm>
            <a:off x="5563456" y="344698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8C6ED95-D5E3-45FB-B497-51A284F23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204308"/>
              </p:ext>
            </p:extLst>
          </p:nvPr>
        </p:nvGraphicFramePr>
        <p:xfrm>
          <a:off x="9331060" y="502607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showAsIcon="1" r:id="rId17" imgW="914553" imgH="771525" progId="Word.Document.12">
                  <p:embed/>
                </p:oleObj>
              </mc:Choice>
              <mc:Fallback>
                <p:oleObj name="Document" showAsIcon="1" r:id="rId17" imgW="914553" imgH="7715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331060" y="5026074"/>
                        <a:ext cx="914400" cy="771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B54074-8385-4105-9FBD-A8D132A187A6}"/>
              </a:ext>
            </a:extLst>
          </p:cNvPr>
          <p:cNvSpPr txBox="1"/>
          <p:nvPr/>
        </p:nvSpPr>
        <p:spPr>
          <a:xfrm>
            <a:off x="6096000" y="33082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EB858-76FE-4AA7-8C9D-8D3D02C5182F}"/>
              </a:ext>
            </a:extLst>
          </p:cNvPr>
          <p:cNvSpPr txBox="1"/>
          <p:nvPr/>
        </p:nvSpPr>
        <p:spPr>
          <a:xfrm>
            <a:off x="3595897" y="5411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32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FA69F3DB-5FF8-48A9-9F71-7376BE75F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32" y="99566"/>
            <a:ext cx="11840110" cy="293147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u="sng" dirty="0">
                <a:latin typeface="Bahnschrift SemiBold" panose="020B0502040204020203" pitchFamily="34" charset="0"/>
              </a:rPr>
              <a:t>under-coder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ru-RU" dirty="0">
                <a:latin typeface="Bahnschrift SemiBold" panose="020B0502040204020203" pitchFamily="34" charset="0"/>
              </a:rPr>
              <a:t>- </a:t>
            </a:r>
            <a:r>
              <a:rPr lang="en-US" dirty="0">
                <a:latin typeface="Bahnschrift SemiBold" panose="020B0502040204020203" pitchFamily="34" charset="0"/>
              </a:rPr>
              <a:t>a person who doesn't have the ability to write code, should not work with code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en-US" dirty="0">
                <a:latin typeface="Bahnschrift SemiBold" panose="020B0502040204020203" pitchFamily="34" charset="0"/>
              </a:rPr>
              <a:t>can’t write a code</a:t>
            </a:r>
            <a:r>
              <a:rPr lang="ru-RU" dirty="0">
                <a:latin typeface="Bahnschrift SemiBold" panose="020B0502040204020203" pitchFamily="34" charset="0"/>
              </a:rPr>
              <a:t>)</a:t>
            </a:r>
            <a:br>
              <a:rPr lang="en-US" dirty="0">
                <a:latin typeface="Bahnschrift SemiBold" panose="020B0502040204020203" pitchFamily="34" charset="0"/>
              </a:rPr>
            </a:br>
            <a:br>
              <a:rPr lang="en-US" u="sng" dirty="0">
                <a:latin typeface="Bahnschrift SemiBold" panose="020B0502040204020203" pitchFamily="34" charset="0"/>
              </a:rPr>
            </a:br>
            <a:r>
              <a:rPr lang="en-US" u="sng" dirty="0">
                <a:latin typeface="Bahnschrift SemiBold" panose="020B0502040204020203" pitchFamily="34" charset="0"/>
              </a:rPr>
              <a:t>under-programmer</a:t>
            </a:r>
            <a:r>
              <a:rPr lang="en-US" dirty="0">
                <a:latin typeface="Bahnschrift SemiBold" panose="020B0502040204020203" pitchFamily="34" charset="0"/>
              </a:rPr>
              <a:t> – coder, but bad programmer (can't </a:t>
            </a:r>
            <a:r>
              <a:rPr lang="en-US" u="sng" dirty="0">
                <a:latin typeface="Bahnschrift SemiBold" panose="020B0502040204020203" pitchFamily="34" charset="0"/>
              </a:rPr>
              <a:t>think</a:t>
            </a:r>
            <a:r>
              <a:rPr lang="en-US" dirty="0">
                <a:latin typeface="Bahnschrift SemiBold" panose="020B0502040204020203" pitchFamily="34" charset="0"/>
              </a:rPr>
              <a:t> like a programmer), should not work as a programmer (can work as a coder)</a:t>
            </a:r>
            <a:br>
              <a:rPr lang="en-US" dirty="0">
                <a:latin typeface="Bahnschrift SemiBold" panose="020B0502040204020203" pitchFamily="34" charset="0"/>
              </a:rPr>
            </a:br>
            <a:endParaRPr lang="ru-RU" dirty="0">
              <a:latin typeface="Bahnschrift SemiBold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u="sng" dirty="0">
                <a:latin typeface="Bahnschrift SemiBold" panose="020B0502040204020203" pitchFamily="34" charset="0"/>
              </a:rPr>
              <a:t>monkey coder</a:t>
            </a:r>
            <a:r>
              <a:rPr lang="ru-RU" dirty="0">
                <a:latin typeface="Bahnschrift SemiBold" panose="020B0502040204020203" pitchFamily="34" charset="0"/>
              </a:rPr>
              <a:t> - </a:t>
            </a:r>
            <a:r>
              <a:rPr lang="en-US" dirty="0">
                <a:latin typeface="Bahnschrift SemiBold" panose="020B0502040204020203" pitchFamily="34" charset="0"/>
              </a:rPr>
              <a:t>person who can write a code, but does it poorly (this person writes a bad code)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12" name="Рисунок 11" descr="Изображение выглядит как внутренний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E0D82512-EBE4-4D8B-AD27-E268D53E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2" y="3031044"/>
            <a:ext cx="6371043" cy="3826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7F743A-C065-4C7E-8FBE-781F3CB3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31" y="3031044"/>
            <a:ext cx="9238295" cy="382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471D92-0687-462E-B0D0-15253753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40"/>
            <a:ext cx="12192000" cy="6637320"/>
          </a:xfrm>
          <a:prstGeom prst="rect">
            <a:avLst/>
          </a:prstGeom>
        </p:spPr>
      </p:pic>
      <p:sp>
        <p:nvSpPr>
          <p:cNvPr id="9" name="Объект 3">
            <a:extLst>
              <a:ext uri="{FF2B5EF4-FFF2-40B4-BE49-F238E27FC236}">
                <a16:creationId xmlns:a16="http://schemas.microsoft.com/office/drawing/2014/main" id="{4E3E51D8-7016-4A18-83A9-7C14064F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9872" y="2681829"/>
            <a:ext cx="1807534" cy="4007352"/>
          </a:xfrm>
          <a:solidFill>
            <a:srgbClr val="0D1E25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Clojure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Groovy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Kotlin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Ceylon</a:t>
            </a:r>
          </a:p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JRuby</a:t>
            </a:r>
            <a:endParaRPr lang="en-US"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Jython</a:t>
            </a:r>
            <a:endParaRPr lang="en-US"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Nashorn</a:t>
            </a:r>
            <a:endParaRPr lang="en-US"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B188B9-A1F4-4B47-9BCA-3BBE0BF8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27233" y="3558438"/>
            <a:ext cx="4007351" cy="22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4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255</Words>
  <Application>Microsoft Office PowerPoint</Application>
  <PresentationFormat>Широкоэкранный</PresentationFormat>
  <Paragraphs>20</Paragraphs>
  <Slides>13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Agency FB</vt:lpstr>
      <vt:lpstr>Algerian</vt:lpstr>
      <vt:lpstr>Arial</vt:lpstr>
      <vt:lpstr>Arial Rounded MT Bold</vt:lpstr>
      <vt:lpstr>Bahnschrift SemiBold</vt:lpstr>
      <vt:lpstr>Bookman Old Style</vt:lpstr>
      <vt:lpstr>Calibri</vt:lpstr>
      <vt:lpstr>Calibri Light</vt:lpstr>
      <vt:lpstr>Lucida Fax</vt:lpstr>
      <vt:lpstr>Тема Office</vt:lpstr>
      <vt:lpstr>Document</vt:lpstr>
      <vt:lpstr>Disclaimer</vt:lpstr>
      <vt:lpstr>         Want to become  a programmer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2019-04-04T22:44:33Z</dcterms:created>
  <dcterms:modified xsi:type="dcterms:W3CDTF">2020-11-09T17:49:09Z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